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 Bold Italics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ivvic Bold" panose="020B0604020202020204" charset="0"/>
      <p:regular r:id="rId27"/>
    </p:embeddedFont>
    <p:embeddedFont>
      <p:font typeface="Open Sans" panose="020B0604020202020204" charset="0"/>
      <p:regular r:id="rId28"/>
    </p:embeddedFont>
    <p:embeddedFont>
      <p:font typeface="Open Sans Bold" panose="020B0604020202020204" charset="0"/>
      <p:regular r:id="rId29"/>
    </p:embeddedFont>
    <p:embeddedFont>
      <p:font typeface="Open Sans Bold Italics" panose="020B0604020202020204" charset="0"/>
      <p:regular r:id="rId30"/>
    </p:embeddedFont>
    <p:embeddedFont>
      <p:font typeface="Prompt Bold" panose="020B0604020202020204" charset="-34"/>
      <p:regular r:id="rId31"/>
    </p:embeddedFont>
    <p:embeddedFont>
      <p:font typeface="Prompt Bold Bold" panose="020B0604020202020204" charset="-34"/>
      <p:regular r:id="rId32"/>
    </p:embeddedFont>
    <p:embeddedFont>
      <p:font typeface="Prompt Bold Bold Italics" panose="020B0604020202020204" charset="-34"/>
      <p:regular r:id="rId33"/>
    </p:embeddedFont>
    <p:embeddedFont>
      <p:font typeface="Prompt Light" panose="020B0604020202020204" charset="-34"/>
      <p:regular r:id="rId34"/>
    </p:embeddedFont>
    <p:embeddedFont>
      <p:font typeface="Prompt Light Bold" panose="020B0604020202020204" charset="-34"/>
      <p:regular r:id="rId35"/>
    </p:embeddedFont>
    <p:embeddedFont>
      <p:font typeface="Prompt Light Bold Italics" panose="020B0604020202020204" charset="-34"/>
      <p:regular r:id="rId36"/>
    </p:embeddedFont>
    <p:embeddedFont>
      <p:font typeface="Prompt Light Italics" panose="020B0604020202020204" charset="-3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46589" y="382501"/>
            <a:ext cx="11570864" cy="115708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0239" y="2764739"/>
            <a:ext cx="818376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240">
                <a:solidFill>
                  <a:srgbClr val="FFFFFF"/>
                </a:solidFill>
                <a:latin typeface="Prompt Light"/>
              </a:rPr>
              <a:t>DESIGN PENGALAMAN PENGGUNA - 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3450" y="5663565"/>
            <a:ext cx="3444711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</a:pPr>
            <a:r>
              <a:rPr lang="en-US" sz="3100" spc="186">
                <a:solidFill>
                  <a:srgbClr val="FFFFFF"/>
                </a:solidFill>
                <a:latin typeface="Prompt Light"/>
              </a:rPr>
              <a:t>KELOMPOK 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239" y="3841310"/>
            <a:ext cx="13049221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-240">
                <a:solidFill>
                  <a:srgbClr val="FFFFFF"/>
                </a:solidFill>
                <a:latin typeface="Prompt Bold"/>
              </a:rPr>
              <a:t>NEED FINDING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6523934"/>
            <a:ext cx="9349072" cy="238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MASALAH LUAS : HOBI MERAKIT PC</a:t>
            </a:r>
          </a:p>
          <a:p>
            <a:pPr>
              <a:lnSpc>
                <a:spcPts val="3120"/>
              </a:lnSpc>
            </a:pP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TEMA     :</a:t>
            </a:r>
            <a:r>
              <a:rPr lang="en-US" sz="2600" spc="208" dirty="0" err="1">
                <a:solidFill>
                  <a:srgbClr val="FFFFFF"/>
                </a:solidFill>
                <a:latin typeface="Prompt Light Bold"/>
              </a:rPr>
              <a:t>Mencari</a:t>
            </a: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 dan </a:t>
            </a:r>
            <a:r>
              <a:rPr lang="en-US" sz="2600" spc="208" dirty="0" err="1">
                <a:solidFill>
                  <a:srgbClr val="FFFFFF"/>
                </a:solidFill>
                <a:latin typeface="Prompt Light Bold"/>
              </a:rPr>
              <a:t>berbagi</a:t>
            </a: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 </a:t>
            </a:r>
            <a:r>
              <a:rPr lang="en-US" sz="2600" spc="208" dirty="0" err="1">
                <a:solidFill>
                  <a:srgbClr val="FFFFFF"/>
                </a:solidFill>
                <a:latin typeface="Prompt Light Bold"/>
              </a:rPr>
              <a:t>Kebutuhan</a:t>
            </a: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 </a:t>
            </a:r>
            <a:r>
              <a:rPr lang="en-US" sz="2600" spc="208" dirty="0" err="1">
                <a:solidFill>
                  <a:srgbClr val="FFFFFF"/>
                </a:solidFill>
                <a:latin typeface="Prompt Light Bold"/>
              </a:rPr>
              <a:t>Informasi</a:t>
            </a: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 </a:t>
            </a:r>
            <a:r>
              <a:rPr lang="en-US" sz="2600" spc="208" dirty="0" err="1">
                <a:solidFill>
                  <a:srgbClr val="FFFFFF"/>
                </a:solidFill>
                <a:latin typeface="Prompt Light Bold"/>
              </a:rPr>
              <a:t>Perakitan</a:t>
            </a: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 PC</a:t>
            </a:r>
          </a:p>
          <a:p>
            <a:pPr>
              <a:lnSpc>
                <a:spcPts val="3120"/>
              </a:lnSpc>
            </a:pPr>
            <a:r>
              <a:rPr lang="en-US" sz="2600" spc="208" dirty="0">
                <a:solidFill>
                  <a:srgbClr val="FFFFFF"/>
                </a:solidFill>
                <a:latin typeface="Prompt Light Bold"/>
              </a:rPr>
              <a:t>TOPIK    </a:t>
            </a:r>
            <a:r>
              <a:rPr lang="en-US" sz="2600" spc="208" dirty="0">
                <a:solidFill>
                  <a:srgbClr val="FFFFFF"/>
                </a:solidFill>
                <a:latin typeface="Prompt Light"/>
              </a:rPr>
              <a:t> :MENGUMPULKAN INFO KOMPONEN PC, PENGALAMAN DALAM MERAKIT PC</a:t>
            </a:r>
          </a:p>
          <a:p>
            <a:pPr algn="just">
              <a:lnSpc>
                <a:spcPts val="3120"/>
              </a:lnSpc>
              <a:spcBef>
                <a:spcPct val="0"/>
              </a:spcBef>
            </a:pPr>
            <a:endParaRPr lang="en-US" sz="2600" spc="208" dirty="0">
              <a:solidFill>
                <a:srgbClr val="FFFFFF"/>
              </a:solidFill>
              <a:latin typeface="Promp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77354"/>
            <a:ext cx="18288000" cy="91322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05451" y="545201"/>
            <a:ext cx="18498903" cy="91965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17025"/>
            <a:ext cx="18288000" cy="90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9C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77882"/>
            <a:ext cx="18288000" cy="91570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66" b="4066"/>
          <a:stretch>
            <a:fillRect/>
          </a:stretch>
        </p:blipFill>
        <p:spPr>
          <a:xfrm>
            <a:off x="-1176176" y="0"/>
            <a:ext cx="11902669" cy="109347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003865" y="8564372"/>
            <a:ext cx="3445257" cy="3445257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880464" y="-1257300"/>
            <a:ext cx="3445257" cy="344525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65372" y="8564372"/>
            <a:ext cx="3445257" cy="344525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73178" y="2385072"/>
            <a:ext cx="6329914" cy="5373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11"/>
              </a:lnSpc>
            </a:pPr>
            <a:r>
              <a:rPr lang="en-US" sz="7650">
                <a:solidFill>
                  <a:srgbClr val="FFFFFF"/>
                </a:solidFill>
                <a:latin typeface="Prompt Bold Bold"/>
              </a:rPr>
              <a:t>NEEDS, INSIGHTS, AND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87083" y="-481195"/>
            <a:ext cx="11570864" cy="115708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9805" y="1219804"/>
            <a:ext cx="8579602" cy="446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7"/>
              </a:lnSpc>
            </a:pPr>
            <a:r>
              <a:rPr lang="en-US" sz="3297" spc="263">
                <a:solidFill>
                  <a:srgbClr val="FFFFFF"/>
                </a:solidFill>
                <a:latin typeface="Prompt Light Italics"/>
              </a:rPr>
              <a:t>"kegunaan informasi"</a:t>
            </a:r>
          </a:p>
          <a:p>
            <a:pPr>
              <a:lnSpc>
                <a:spcPts val="3957"/>
              </a:lnSpc>
            </a:pPr>
            <a:r>
              <a:rPr lang="en-US" sz="3297" spc="263">
                <a:solidFill>
                  <a:srgbClr val="FFFFFF"/>
                </a:solidFill>
                <a:latin typeface="Prompt Light Italics"/>
              </a:rPr>
              <a:t>lebih sering mencari informasi di website tetapi lebih suka belanja secara offline</a:t>
            </a:r>
          </a:p>
          <a:p>
            <a:pPr>
              <a:lnSpc>
                <a:spcPts val="3957"/>
              </a:lnSpc>
            </a:pPr>
            <a:endParaRPr lang="en-US" sz="3297" spc="263">
              <a:solidFill>
                <a:srgbClr val="FFFFFF"/>
              </a:solidFill>
              <a:latin typeface="Prompt Light Italics"/>
            </a:endParaRPr>
          </a:p>
          <a:p>
            <a:pPr>
              <a:lnSpc>
                <a:spcPts val="3957"/>
              </a:lnSpc>
            </a:pPr>
            <a:r>
              <a:rPr lang="en-US" sz="3297" spc="263">
                <a:solidFill>
                  <a:srgbClr val="FFFFFF"/>
                </a:solidFill>
                <a:latin typeface="Prompt Light Italics"/>
              </a:rPr>
              <a:t>"kredibilitas informasi"</a:t>
            </a:r>
          </a:p>
          <a:p>
            <a:pPr>
              <a:lnSpc>
                <a:spcPts val="3957"/>
              </a:lnSpc>
            </a:pPr>
            <a:r>
              <a:rPr lang="en-US" sz="3297" spc="263">
                <a:solidFill>
                  <a:srgbClr val="FFFFFF"/>
                </a:solidFill>
                <a:latin typeface="Prompt Light Italics"/>
              </a:rPr>
              <a:t>informasi dapat dipertanggung jawabkan vs informasi kurang terpecaya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014" y="7976716"/>
            <a:ext cx="13121928" cy="1634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27"/>
              </a:lnSpc>
            </a:pPr>
            <a:r>
              <a:rPr lang="en-US" sz="12227" spc="-244">
                <a:solidFill>
                  <a:srgbClr val="FFFFFF"/>
                </a:solidFill>
                <a:latin typeface="Prompt Bold"/>
              </a:rPr>
              <a:t>CONTRADICTION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0" y="0"/>
            <a:ext cx="12013467" cy="120134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70828" y="-926931"/>
            <a:ext cx="13727803" cy="3330772"/>
            <a:chOff x="0" y="0"/>
            <a:chExt cx="18303738" cy="4441029"/>
          </a:xfrm>
        </p:grpSpPr>
        <p:sp>
          <p:nvSpPr>
            <p:cNvPr id="4" name="TextBox 4"/>
            <p:cNvSpPr txBox="1"/>
            <p:nvPr/>
          </p:nvSpPr>
          <p:spPr>
            <a:xfrm>
              <a:off x="0" y="1714127"/>
              <a:ext cx="18303738" cy="272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800"/>
                </a:lnSpc>
              </a:pPr>
              <a:r>
                <a:rPr lang="en-US" sz="14800">
                  <a:solidFill>
                    <a:srgbClr val="FFFFFF"/>
                  </a:solidFill>
                  <a:latin typeface="Prompt Bold"/>
                </a:rPr>
                <a:t>TENSION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286518" y="-28575"/>
              <a:ext cx="1201722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6764" y="2843866"/>
            <a:ext cx="7799031" cy="256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39"/>
              </a:lnSpc>
            </a:pPr>
            <a:r>
              <a:rPr lang="en-US" sz="3956" dirty="0">
                <a:solidFill>
                  <a:srgbClr val="F36958"/>
                </a:solidFill>
                <a:latin typeface="Prompt Bold Bold Italics"/>
              </a:rPr>
              <a:t>"</a:t>
            </a:r>
            <a:r>
              <a:rPr lang="en-US" sz="3956" dirty="0" err="1">
                <a:solidFill>
                  <a:schemeClr val="accent6">
                    <a:lumMod val="75000"/>
                  </a:schemeClr>
                </a:solidFill>
                <a:latin typeface="Prompt Bold Bold Italics"/>
              </a:rPr>
              <a:t>Kebutuhan</a:t>
            </a:r>
            <a:r>
              <a:rPr lang="en-US" sz="3956" dirty="0">
                <a:solidFill>
                  <a:schemeClr val="accent6">
                    <a:lumMod val="75000"/>
                  </a:schemeClr>
                </a:solidFill>
                <a:latin typeface="Prompt Bold Bold Italics"/>
              </a:rPr>
              <a:t> </a:t>
            </a:r>
            <a:r>
              <a:rPr lang="en-US" sz="3956" dirty="0" err="1">
                <a:solidFill>
                  <a:schemeClr val="accent6">
                    <a:lumMod val="75000"/>
                  </a:schemeClr>
                </a:solidFill>
                <a:latin typeface="Prompt Bold Bold Italics"/>
              </a:rPr>
              <a:t>spesifikasi</a:t>
            </a:r>
            <a:r>
              <a:rPr lang="en-US" sz="3956" dirty="0">
                <a:solidFill>
                  <a:schemeClr val="accent6">
                    <a:lumMod val="75000"/>
                  </a:schemeClr>
                </a:solidFill>
                <a:latin typeface="Prompt Bold Bold Italics"/>
              </a:rPr>
              <a:t>"</a:t>
            </a:r>
          </a:p>
          <a:p>
            <a:pPr>
              <a:lnSpc>
                <a:spcPts val="4887"/>
              </a:lnSpc>
            </a:pP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Perbedaan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kebutuhan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antara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spesifikasi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komponen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rendah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tetapi</a:t>
            </a:r>
            <a:r>
              <a:rPr lang="en-US" sz="3491" dirty="0">
                <a:solidFill>
                  <a:srgbClr val="FFFFFF"/>
                </a:solidFill>
                <a:latin typeface="Prompt Light Bold Italics"/>
              </a:rPr>
              <a:t> </a:t>
            </a:r>
            <a:r>
              <a:rPr lang="en-US" sz="3491" dirty="0" err="1">
                <a:solidFill>
                  <a:srgbClr val="FFFFFF"/>
                </a:solidFill>
                <a:latin typeface="Prompt Light Bold Italics"/>
              </a:rPr>
              <a:t>murah</a:t>
            </a:r>
            <a:r>
              <a:rPr lang="en-US" sz="1396" dirty="0">
                <a:solidFill>
                  <a:srgbClr val="FFFFFF"/>
                </a:solidFill>
                <a:latin typeface="Arimo Bold Italics"/>
              </a:rPr>
              <a:t> dan </a:t>
            </a:r>
            <a:r>
              <a:rPr lang="en-US" sz="1396" dirty="0" err="1">
                <a:solidFill>
                  <a:srgbClr val="FFFFFF"/>
                </a:solidFill>
                <a:latin typeface="Arimo Bold Italics"/>
              </a:rPr>
              <a:t>spesifikasi</a:t>
            </a:r>
            <a:r>
              <a:rPr lang="en-US" sz="1396" dirty="0">
                <a:solidFill>
                  <a:srgbClr val="FFFFFF"/>
                </a:solidFill>
                <a:latin typeface="Arimo Bold Italics"/>
              </a:rPr>
              <a:t> </a:t>
            </a:r>
            <a:r>
              <a:rPr lang="en-US" sz="1396" dirty="0" err="1">
                <a:solidFill>
                  <a:srgbClr val="FFFFFF"/>
                </a:solidFill>
                <a:latin typeface="Arimo Bold Italics"/>
              </a:rPr>
              <a:t>komponen</a:t>
            </a:r>
            <a:r>
              <a:rPr lang="en-US" sz="1396" dirty="0">
                <a:solidFill>
                  <a:srgbClr val="FFFFFF"/>
                </a:solidFill>
                <a:latin typeface="Arimo Bold Italics"/>
              </a:rPr>
              <a:t> </a:t>
            </a:r>
            <a:r>
              <a:rPr lang="en-US" sz="1396" dirty="0" err="1">
                <a:solidFill>
                  <a:srgbClr val="FFFFFF"/>
                </a:solidFill>
                <a:latin typeface="Arimo Bold Italics"/>
              </a:rPr>
              <a:t>tinggi</a:t>
            </a:r>
            <a:r>
              <a:rPr lang="en-US" sz="1396" dirty="0">
                <a:solidFill>
                  <a:srgbClr val="FFFFFF"/>
                </a:solidFill>
                <a:latin typeface="Arimo Bold Italics"/>
              </a:rPr>
              <a:t> </a:t>
            </a:r>
            <a:r>
              <a:rPr lang="en-US" sz="1396" dirty="0" err="1">
                <a:solidFill>
                  <a:srgbClr val="FFFFFF"/>
                </a:solidFill>
                <a:latin typeface="Arimo Bold Italics"/>
              </a:rPr>
              <a:t>tetapi</a:t>
            </a:r>
            <a:r>
              <a:rPr lang="en-US" sz="1396" dirty="0">
                <a:solidFill>
                  <a:srgbClr val="FFFFFF"/>
                </a:solidFill>
                <a:latin typeface="Arimo Bold Italics"/>
              </a:rPr>
              <a:t> mahal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2632" y="2846602"/>
            <a:ext cx="7927327" cy="279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71">
                <a:solidFill>
                  <a:srgbClr val="132D7D"/>
                </a:solidFill>
                <a:latin typeface="Prompt Bold Bold Italics"/>
              </a:rPr>
              <a:t>"Kebutuhan informasi'"</a:t>
            </a:r>
          </a:p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2005">
                <a:solidFill>
                  <a:srgbClr val="FFFFFF"/>
                </a:solidFill>
                <a:latin typeface="Prompt Light Italics"/>
              </a:rPr>
              <a:t>P</a:t>
            </a:r>
            <a:r>
              <a:rPr lang="en-US" sz="3393">
                <a:solidFill>
                  <a:srgbClr val="FFFFFF"/>
                </a:solidFill>
                <a:latin typeface="Prompt Light Italics"/>
              </a:rPr>
              <a:t>erbedaan preferensi dari teman atau forum dengan artikel atau review internet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8402" y="6534279"/>
            <a:ext cx="8104836" cy="355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58"/>
              </a:lnSpc>
              <a:spcBef>
                <a:spcPct val="0"/>
              </a:spcBef>
            </a:pPr>
            <a:r>
              <a:rPr lang="en-US" sz="4041">
                <a:solidFill>
                  <a:srgbClr val="CD4939"/>
                </a:solidFill>
                <a:latin typeface="Prompt Bold Bold Italics"/>
              </a:rPr>
              <a:t>"Kegunaan platform"</a:t>
            </a:r>
          </a:p>
          <a:p>
            <a:pPr>
              <a:lnSpc>
                <a:spcPts val="5658"/>
              </a:lnSpc>
              <a:spcBef>
                <a:spcPct val="0"/>
              </a:spcBef>
            </a:pPr>
            <a:r>
              <a:rPr lang="en-US" sz="4041">
                <a:solidFill>
                  <a:srgbClr val="FFFFFF"/>
                </a:solidFill>
                <a:latin typeface="Prompt Light Italics"/>
              </a:rPr>
              <a:t>Membeli secara online yang mudah namun kurang aman VS memberi secara offline yang ribet namun aman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6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17136" y="-641932"/>
            <a:ext cx="11570864" cy="115708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15553" y="6005076"/>
            <a:ext cx="10374290" cy="4019741"/>
            <a:chOff x="0" y="0"/>
            <a:chExt cx="13832386" cy="5359655"/>
          </a:xfrm>
        </p:grpSpPr>
        <p:sp>
          <p:nvSpPr>
            <p:cNvPr id="4" name="TextBox 4"/>
            <p:cNvSpPr txBox="1"/>
            <p:nvPr/>
          </p:nvSpPr>
          <p:spPr>
            <a:xfrm>
              <a:off x="0" y="2099056"/>
              <a:ext cx="13832386" cy="3260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997"/>
                </a:lnSpc>
              </a:pPr>
              <a:r>
                <a:rPr lang="en-US" sz="15382" spc="307">
                  <a:solidFill>
                    <a:srgbClr val="FFFFFF"/>
                  </a:solidFill>
                  <a:latin typeface="Prompt Bold"/>
                </a:rPr>
                <a:t>SURPRISE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3832386" cy="847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7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1329" y="1253933"/>
            <a:ext cx="6066126" cy="2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900" dirty="0">
                <a:solidFill>
                  <a:srgbClr val="132D7D"/>
                </a:solidFill>
                <a:latin typeface="Prompt Bold Bold Italics"/>
              </a:rPr>
              <a:t>"</a:t>
            </a:r>
            <a:r>
              <a:rPr lang="en-US" sz="3900" dirty="0" err="1">
                <a:solidFill>
                  <a:srgbClr val="132D7D"/>
                </a:solidFill>
                <a:latin typeface="Prompt Bold Bold Italics"/>
              </a:rPr>
              <a:t>Capaian</a:t>
            </a:r>
            <a:r>
              <a:rPr lang="en-US" sz="3900" dirty="0">
                <a:solidFill>
                  <a:srgbClr val="132D7D"/>
                </a:solidFill>
                <a:latin typeface="Prompt Bold Bold Italics"/>
              </a:rPr>
              <a:t> </a:t>
            </a:r>
            <a:r>
              <a:rPr lang="en-US" sz="3900" dirty="0" err="1">
                <a:solidFill>
                  <a:srgbClr val="132D7D"/>
                </a:solidFill>
                <a:latin typeface="Prompt Bold Bold Italics"/>
              </a:rPr>
              <a:t>Rakit</a:t>
            </a:r>
            <a:r>
              <a:rPr lang="en-US" sz="3900" dirty="0">
                <a:solidFill>
                  <a:srgbClr val="132D7D"/>
                </a:solidFill>
                <a:latin typeface="Prompt Bold Bold Italics"/>
              </a:rPr>
              <a:t> PC"</a:t>
            </a:r>
          </a:p>
          <a:p>
            <a:pPr>
              <a:lnSpc>
                <a:spcPts val="4480"/>
              </a:lnSpc>
            </a:pPr>
            <a:r>
              <a:rPr lang="en-US" sz="3300" dirty="0" err="1">
                <a:solidFill>
                  <a:srgbClr val="FFFFFF"/>
                </a:solidFill>
                <a:latin typeface="Prompt Bold"/>
              </a:rPr>
              <a:t>M</a:t>
            </a:r>
            <a:r>
              <a:rPr lang="en-US" sz="3300" dirty="0" err="1">
                <a:solidFill>
                  <a:srgbClr val="FFFFFF"/>
                </a:solidFill>
                <a:latin typeface="Prompt Light"/>
              </a:rPr>
              <a:t>erakit</a:t>
            </a:r>
            <a:r>
              <a:rPr lang="en-US" sz="3300" dirty="0">
                <a:solidFill>
                  <a:srgbClr val="FFFFFF"/>
                </a:solidFill>
                <a:latin typeface="Prompt Light"/>
              </a:rPr>
              <a:t> PC yang </a:t>
            </a:r>
            <a:r>
              <a:rPr lang="en-US" sz="3300" dirty="0" err="1">
                <a:solidFill>
                  <a:srgbClr val="FFFFFF"/>
                </a:solidFill>
                <a:latin typeface="Prompt Light"/>
              </a:rPr>
              <a:t>berkualitas</a:t>
            </a:r>
            <a:r>
              <a:rPr lang="en-US" sz="3300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Prompt Light"/>
              </a:rPr>
              <a:t>itu</a:t>
            </a:r>
            <a:r>
              <a:rPr lang="en-US" sz="3300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Prompt Light"/>
              </a:rPr>
              <a:t>bukan</a:t>
            </a:r>
            <a:r>
              <a:rPr lang="en-US" sz="3300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Prompt Light"/>
              </a:rPr>
              <a:t>berarti</a:t>
            </a:r>
            <a:r>
              <a:rPr lang="en-US" sz="3300" dirty="0">
                <a:solidFill>
                  <a:srgbClr val="FFFFFF"/>
                </a:solidFill>
                <a:latin typeface="Prompt Light"/>
              </a:rPr>
              <a:t> mahal</a:t>
            </a:r>
          </a:p>
          <a:p>
            <a:pPr>
              <a:lnSpc>
                <a:spcPts val="3359"/>
              </a:lnSpc>
            </a:pPr>
            <a:endParaRPr lang="en-US" sz="1999" dirty="0">
              <a:solidFill>
                <a:srgbClr val="FFFFFF"/>
              </a:solidFill>
              <a:latin typeface="Promp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9980" y="3945439"/>
            <a:ext cx="6568823" cy="231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5"/>
              </a:lnSpc>
            </a:pPr>
            <a:r>
              <a:rPr lang="en-US" sz="3989" dirty="0">
                <a:solidFill>
                  <a:srgbClr val="132D7D"/>
                </a:solidFill>
                <a:latin typeface="Prompt Bold Bold Italics"/>
              </a:rPr>
              <a:t>"</a:t>
            </a:r>
            <a:r>
              <a:rPr lang="en-US" sz="3989" dirty="0" err="1">
                <a:solidFill>
                  <a:srgbClr val="132D7D"/>
                </a:solidFill>
                <a:latin typeface="Prompt Bold Bold Italics"/>
              </a:rPr>
              <a:t>Ketentuan</a:t>
            </a:r>
            <a:r>
              <a:rPr lang="en-US" sz="3989" dirty="0">
                <a:solidFill>
                  <a:srgbClr val="132D7D"/>
                </a:solidFill>
                <a:latin typeface="Prompt Bold Bold Italics"/>
              </a:rPr>
              <a:t> User"</a:t>
            </a:r>
          </a:p>
          <a:p>
            <a:pPr>
              <a:lnSpc>
                <a:spcPts val="4325"/>
              </a:lnSpc>
            </a:pPr>
            <a:r>
              <a:rPr lang="en-US" sz="4389" dirty="0" err="1">
                <a:solidFill>
                  <a:srgbClr val="FFFFFF"/>
                </a:solidFill>
                <a:latin typeface="Prompt Bold"/>
              </a:rPr>
              <a:t>M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erakit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pc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bukan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sekedar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belajar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saja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namun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harus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terbiasa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dan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berani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mengambil</a:t>
            </a:r>
            <a:r>
              <a:rPr lang="en-US" sz="308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3089" dirty="0" err="1">
                <a:solidFill>
                  <a:srgbClr val="FFFFFF"/>
                </a:solidFill>
                <a:latin typeface="Prompt Light"/>
              </a:rPr>
              <a:t>resiko</a:t>
            </a:r>
            <a:endParaRPr lang="en-US" sz="3089" dirty="0">
              <a:solidFill>
                <a:srgbClr val="FFFFFF"/>
              </a:solidFill>
              <a:latin typeface="Prompt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9980" y="6895442"/>
            <a:ext cx="6897455" cy="218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132D7D"/>
                </a:solidFill>
                <a:latin typeface="Prompt Bold Bold Italics"/>
              </a:rPr>
              <a:t>"</a:t>
            </a:r>
            <a:r>
              <a:rPr lang="en-US" sz="3899" dirty="0" err="1">
                <a:solidFill>
                  <a:srgbClr val="132D7D"/>
                </a:solidFill>
                <a:latin typeface="Prompt Bold Bold Italics"/>
              </a:rPr>
              <a:t>Kesalahan</a:t>
            </a:r>
            <a:r>
              <a:rPr lang="en-US" sz="3899" dirty="0">
                <a:solidFill>
                  <a:srgbClr val="132D7D"/>
                </a:solidFill>
                <a:latin typeface="Prompt Bold Bold Italics"/>
              </a:rPr>
              <a:t> </a:t>
            </a:r>
            <a:r>
              <a:rPr lang="en-US" sz="3899" dirty="0" err="1">
                <a:solidFill>
                  <a:srgbClr val="132D7D"/>
                </a:solidFill>
                <a:latin typeface="Prompt Bold Bold Italics"/>
              </a:rPr>
              <a:t>Informasi</a:t>
            </a:r>
            <a:r>
              <a:rPr lang="en-US" sz="3899" dirty="0">
                <a:solidFill>
                  <a:srgbClr val="132D7D"/>
                </a:solidFill>
                <a:latin typeface="Prompt Bold Bold Italics"/>
              </a:rPr>
              <a:t>"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rompt Bold" panose="020B0604020202020204" charset="-34"/>
                <a:cs typeface="Prompt Bold" panose="020B0604020202020204" charset="-34"/>
              </a:rPr>
              <a:t>K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esalahan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dalam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membeli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dapat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memiliki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dampak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besar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terhadap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Prompt Light"/>
              </a:rPr>
              <a:t>perakitan</a:t>
            </a:r>
            <a:r>
              <a:rPr lang="en-US" sz="2799" dirty="0">
                <a:solidFill>
                  <a:srgbClr val="FFFFFF"/>
                </a:solidFill>
                <a:latin typeface="Prompt Light"/>
              </a:rPr>
              <a:t> 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419600" y="-2168369"/>
            <a:ext cx="3650938" cy="3650938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462531" y="7432831"/>
            <a:ext cx="3650938" cy="3650938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96769" y="8276158"/>
            <a:ext cx="3650938" cy="365093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01284" y="1573374"/>
            <a:ext cx="2105769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Insight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6726" y="1573374"/>
            <a:ext cx="2105769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Insight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78228" y="2961086"/>
            <a:ext cx="5531545" cy="240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3"/>
              </a:lnSpc>
              <a:spcBef>
                <a:spcPct val="0"/>
              </a:spcBef>
            </a:pPr>
            <a:r>
              <a:rPr lang="en-US" sz="2752">
                <a:solidFill>
                  <a:srgbClr val="FFFFFF"/>
                </a:solidFill>
                <a:latin typeface="Open Sans"/>
              </a:rPr>
              <a:t>Meskipun data komponen rakit PC dideskripsikan dengan lengkap, membandingkan dengan komponen lain masih sulit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7309" y="2961086"/>
            <a:ext cx="4459166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Forum untuk berdiskusi antar perakit pc dirasa penting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8228" y="7143750"/>
            <a:ext cx="4681282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"/>
              </a:rPr>
              <a:t>Informasi tentang perbandingan benchmark dua komponen yang sejenis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46726" y="5723093"/>
            <a:ext cx="159558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Need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309" y="7153275"/>
            <a:ext cx="4790701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Tempat untuk saling bertukar ilmu dan pengalaman antar perakit pc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1284" y="5723093"/>
            <a:ext cx="159558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Need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10482" y="1573374"/>
            <a:ext cx="2105769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Insight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72351" y="3060781"/>
            <a:ext cx="534952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Bagi sebagian orang perlu sulit untuk memahami merangkai PC yang sesuai dengan socketnya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51529" y="5723093"/>
            <a:ext cx="159558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FFFFFF"/>
                </a:solidFill>
                <a:latin typeface="Open Sans Bold Italics"/>
              </a:rPr>
              <a:t>Need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72351" y="7143750"/>
            <a:ext cx="3933045" cy="141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0"/>
              </a:lnSpc>
              <a:spcBef>
                <a:spcPct val="0"/>
              </a:spcBef>
            </a:pPr>
            <a:r>
              <a:rPr lang="en-US" sz="2714">
                <a:solidFill>
                  <a:srgbClr val="FFFFFF"/>
                </a:solidFill>
                <a:latin typeface="Open Sans"/>
              </a:rPr>
              <a:t>Adanya simulasi untuk merangkai PC yang proporsional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05296" y="-1075855"/>
            <a:ext cx="9888052" cy="2754004"/>
            <a:chOff x="0" y="0"/>
            <a:chExt cx="13184069" cy="367200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561089"/>
              <a:ext cx="13184069" cy="211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53"/>
                </a:lnSpc>
              </a:pPr>
              <a:r>
                <a:rPr lang="en-US" sz="9964" spc="199">
                  <a:solidFill>
                    <a:srgbClr val="F36958"/>
                  </a:solidFill>
                  <a:latin typeface="Prompt Bold"/>
                </a:rPr>
                <a:t>OUR FINDING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184069" cy="63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69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43604" y="720105"/>
            <a:ext cx="3549544" cy="3549544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72343" y="8897921"/>
            <a:ext cx="3549544" cy="3549544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513228" y="-1774772"/>
            <a:ext cx="3549544" cy="354954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702556" y="2803472"/>
            <a:ext cx="5935057" cy="6021850"/>
            <a:chOff x="0" y="0"/>
            <a:chExt cx="2952750" cy="2995930"/>
          </a:xfrm>
        </p:grpSpPr>
        <p:sp>
          <p:nvSpPr>
            <p:cNvPr id="9" name="Freeform 9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l="l" t="t" r="r" b="b"/>
              <a:pathLst>
                <a:path w="2962910" h="300482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2"/>
              <a:stretch>
                <a:fillRect l="-2465" t="7" r="-2441" b="7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914400"/>
            <a:ext cx="8885265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210"/>
              </a:lnSpc>
            </a:pPr>
            <a:r>
              <a:rPr lang="en-US" sz="11700" spc="234">
                <a:solidFill>
                  <a:srgbClr val="FFFFFF"/>
                </a:solidFill>
                <a:latin typeface="Prompt Bold"/>
              </a:rPr>
              <a:t>SUMMARY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818779"/>
            <a:ext cx="9761426" cy="7553161"/>
            <a:chOff x="0" y="-28575"/>
            <a:chExt cx="13015235" cy="1007088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13015235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00471"/>
              <a:ext cx="1301523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47783"/>
              <a:ext cx="13015235" cy="809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400" dirty="0" err="1">
                  <a:solidFill>
                    <a:srgbClr val="FFFFFF"/>
                  </a:solidFill>
                  <a:latin typeface="Prompt Light Bold Italics"/>
                </a:rPr>
                <a:t>Berdasarkan</a:t>
              </a:r>
              <a:r>
                <a:rPr lang="en-US" sz="34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400" dirty="0" err="1">
                  <a:solidFill>
                    <a:srgbClr val="FFFFFF"/>
                  </a:solidFill>
                  <a:latin typeface="Prompt Light Bold Italics"/>
                </a:rPr>
                <a:t>wawancara</a:t>
              </a:r>
              <a:r>
                <a:rPr lang="en-US" sz="3400" dirty="0">
                  <a:solidFill>
                    <a:srgbClr val="FFFFFF"/>
                  </a:solidFill>
                  <a:latin typeface="Prompt Light Bold Italics"/>
                </a:rPr>
                <a:t> yang kami </a:t>
              </a:r>
              <a:r>
                <a:rPr lang="en-US" sz="3400" dirty="0" err="1">
                  <a:solidFill>
                    <a:srgbClr val="FFFFFF"/>
                  </a:solidFill>
                  <a:latin typeface="Prompt Light Bold Italics"/>
                </a:rPr>
                <a:t>lakukan</a:t>
              </a:r>
              <a:r>
                <a:rPr lang="en-US" sz="3400" dirty="0">
                  <a:solidFill>
                    <a:srgbClr val="FFFFFF"/>
                  </a:solidFill>
                  <a:latin typeface="Prompt Light Bold Italics"/>
                </a:rPr>
                <a:t> kami </a:t>
              </a:r>
              <a:r>
                <a:rPr lang="en-US" sz="3400" dirty="0" err="1">
                  <a:solidFill>
                    <a:srgbClr val="FFFFFF"/>
                  </a:solidFill>
                  <a:latin typeface="Prompt Light Bold Italics"/>
                </a:rPr>
                <a:t>dapat</a:t>
              </a:r>
              <a:r>
                <a:rPr lang="en-US" sz="34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400" dirty="0" err="1">
                  <a:solidFill>
                    <a:srgbClr val="FFFFFF"/>
                  </a:solidFill>
                  <a:latin typeface="Prompt Light Bold Italics"/>
                </a:rPr>
                <a:t>menyimpulkan</a:t>
              </a:r>
              <a:r>
                <a:rPr lang="en-US" sz="3400" dirty="0">
                  <a:solidFill>
                    <a:srgbClr val="FFFFFF"/>
                  </a:solidFill>
                  <a:latin typeface="Prompt Light Bold Italics"/>
                </a:rPr>
                <a:t> :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user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memiliki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masalah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terkait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kebutuhan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informasi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user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membutuhkan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benchmarking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produk</a:t>
              </a:r>
              <a:endParaRPr lang="en-US" sz="3200" dirty="0">
                <a:solidFill>
                  <a:srgbClr val="FFFFFF"/>
                </a:solidFill>
                <a:latin typeface="Prompt Light Bold Italics"/>
              </a:endParaRP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user juga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ingin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adanya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forum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berbagi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ilmu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dan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informasi</a:t>
              </a:r>
              <a:endParaRPr lang="en-US" sz="3200" dirty="0">
                <a:solidFill>
                  <a:srgbClr val="FFFFFF"/>
                </a:solidFill>
                <a:latin typeface="Prompt Light Bold Italics"/>
              </a:endParaRPr>
            </a:p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user juga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ingin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adanya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simulasi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mempermudah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melakukan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Prompt Light Bold Italics"/>
                </a:rPr>
                <a:t>rakit</a:t>
              </a:r>
              <a:r>
                <a:rPr lang="en-US" sz="3200" dirty="0">
                  <a:solidFill>
                    <a:srgbClr val="FFFFFF"/>
                  </a:solidFill>
                  <a:latin typeface="Prompt Light Bold Italics"/>
                </a:rPr>
                <a:t> pc</a:t>
              </a:r>
            </a:p>
            <a:p>
              <a:pPr>
                <a:lnSpc>
                  <a:spcPts val="4760"/>
                </a:lnSpc>
              </a:pPr>
              <a:endParaRPr lang="en-US" sz="1799" dirty="0">
                <a:solidFill>
                  <a:srgbClr val="FFFFFF"/>
                </a:solidFill>
                <a:latin typeface="Prompt Light Bold Itali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285875" y="5988454"/>
            <a:ext cx="3269846" cy="326984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285875" y="4095810"/>
            <a:ext cx="3269846" cy="32698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863151" y="-595149"/>
            <a:ext cx="3269846" cy="326984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17582" y="8652077"/>
            <a:ext cx="3269846" cy="3269846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127628" y="-1634923"/>
            <a:ext cx="3269846" cy="3269846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989454" y="8652077"/>
            <a:ext cx="3269846" cy="326984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t="23173"/>
          <a:stretch>
            <a:fillRect/>
          </a:stretch>
        </p:blipFill>
        <p:spPr>
          <a:xfrm>
            <a:off x="10043209" y="3692500"/>
            <a:ext cx="3209296" cy="367315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3702" y="3794785"/>
            <a:ext cx="3570870" cy="357087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82083" y="3692500"/>
            <a:ext cx="3558369" cy="367315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 b="12684"/>
          <a:stretch>
            <a:fillRect/>
          </a:stretch>
        </p:blipFill>
        <p:spPr>
          <a:xfrm>
            <a:off x="13989454" y="3692500"/>
            <a:ext cx="3155076" cy="367315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89772" y="7790256"/>
            <a:ext cx="3958730" cy="91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165">
                <a:solidFill>
                  <a:srgbClr val="FFFFFF"/>
                </a:solidFill>
                <a:latin typeface="Prompt Light Bold"/>
              </a:rPr>
              <a:t>GLEN FREDERIK F.T</a:t>
            </a:r>
          </a:p>
          <a:p>
            <a:pPr algn="ctr">
              <a:lnSpc>
                <a:spcPts val="2420"/>
              </a:lnSpc>
            </a:pPr>
            <a:r>
              <a:rPr lang="en-US" sz="2200" spc="165">
                <a:solidFill>
                  <a:srgbClr val="FFFFFF"/>
                </a:solidFill>
                <a:latin typeface="Prompt Light Bold"/>
              </a:rPr>
              <a:t>05211840000078</a:t>
            </a:r>
          </a:p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endParaRPr lang="en-US" sz="2200" spc="165">
              <a:solidFill>
                <a:srgbClr val="FFFFFF"/>
              </a:solidFill>
              <a:latin typeface="Prompt Ligh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362592" y="7737800"/>
            <a:ext cx="4523571" cy="91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165">
                <a:solidFill>
                  <a:srgbClr val="FFFFFF"/>
                </a:solidFill>
                <a:latin typeface="Prompt Light Bold"/>
              </a:rPr>
              <a:t>BERLYAN PERMATA S 05211840007005</a:t>
            </a:r>
          </a:p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endParaRPr lang="en-US" sz="2200" spc="165">
              <a:solidFill>
                <a:srgbClr val="FFFFFF"/>
              </a:solidFill>
              <a:latin typeface="Prompt Ligh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15342" y="7790256"/>
            <a:ext cx="4091851" cy="91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 spc="165">
                <a:solidFill>
                  <a:srgbClr val="FFFFFF"/>
                </a:solidFill>
                <a:latin typeface="Prompt Light Bold"/>
              </a:rPr>
              <a:t>LAURA EVELINE A</a:t>
            </a:r>
          </a:p>
          <a:p>
            <a:pPr algn="ctr">
              <a:lnSpc>
                <a:spcPts val="2420"/>
              </a:lnSpc>
            </a:pPr>
            <a:r>
              <a:rPr lang="en-US" sz="2200" spc="165">
                <a:solidFill>
                  <a:srgbClr val="FFFFFF"/>
                </a:solidFill>
                <a:latin typeface="Prompt Light Bold"/>
              </a:rPr>
              <a:t>05211840000116</a:t>
            </a:r>
          </a:p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endParaRPr lang="en-US" sz="2200" spc="165">
              <a:solidFill>
                <a:srgbClr val="FFFFFF"/>
              </a:solidFill>
              <a:latin typeface="Prompt Ligh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40452" y="7790256"/>
            <a:ext cx="4131358" cy="80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9"/>
              </a:lnSpc>
            </a:pPr>
            <a:r>
              <a:rPr lang="en-US" sz="1936" spc="145">
                <a:solidFill>
                  <a:srgbClr val="FFFFFF"/>
                </a:solidFill>
                <a:latin typeface="Prompt Light Bold"/>
              </a:rPr>
              <a:t>RAHMATIKA J. PRAMUNDITO 05211840000138</a:t>
            </a:r>
          </a:p>
          <a:p>
            <a:pPr marL="0" lvl="0" indent="0" algn="ctr">
              <a:lnSpc>
                <a:spcPts val="2129"/>
              </a:lnSpc>
              <a:spcBef>
                <a:spcPct val="0"/>
              </a:spcBef>
            </a:pPr>
            <a:endParaRPr lang="en-US" sz="1936" spc="145">
              <a:solidFill>
                <a:srgbClr val="FFFFFF"/>
              </a:solidFill>
              <a:latin typeface="Prompt Ligh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896316" y="1982064"/>
            <a:ext cx="4185767" cy="128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  <a:spcBef>
                <a:spcPct val="0"/>
              </a:spcBef>
            </a:pPr>
            <a:r>
              <a:rPr lang="en-US" sz="8933" spc="670" dirty="0">
                <a:solidFill>
                  <a:srgbClr val="FFFFFF"/>
                </a:solidFill>
                <a:latin typeface="Prompt Bold"/>
              </a:rPr>
              <a:t>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549" b="15549"/>
          <a:stretch>
            <a:fillRect/>
          </a:stretch>
        </p:blipFill>
        <p:spPr>
          <a:xfrm>
            <a:off x="-837307" y="0"/>
            <a:ext cx="11902669" cy="109347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08658" y="-1257300"/>
            <a:ext cx="3445257" cy="3445257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1831286" y="4110990"/>
            <a:ext cx="5771806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rompt Bold Bold"/>
              </a:rPr>
              <a:t>NEED FINDING METHODOLOGY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219332" y="-1722628"/>
            <a:ext cx="3445257" cy="344525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42733" y="8564372"/>
            <a:ext cx="3445257" cy="344525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60887" y="8355965"/>
            <a:ext cx="3549544" cy="35495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60887" y="-1211289"/>
            <a:ext cx="3549544" cy="3549544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2340292" y="6434902"/>
            <a:ext cx="3549544" cy="354954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56474" y="1954488"/>
            <a:ext cx="3405066" cy="2207051"/>
            <a:chOff x="0" y="0"/>
            <a:chExt cx="7620000" cy="49390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56466" y="380357"/>
            <a:ext cx="685948" cy="176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7"/>
              </a:lnSpc>
              <a:spcBef>
                <a:spcPct val="0"/>
              </a:spcBef>
            </a:pPr>
            <a:r>
              <a:rPr lang="en-US" sz="10326">
                <a:solidFill>
                  <a:srgbClr val="CD4939"/>
                </a:solidFill>
                <a:latin typeface="Prompt 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2022" y="2213546"/>
            <a:ext cx="3833969" cy="133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514">
                <a:solidFill>
                  <a:srgbClr val="FFFFFF"/>
                </a:solidFill>
                <a:latin typeface="Open Sans"/>
              </a:rPr>
              <a:t> Lebih sering membeli komponen pc secara online atau offline?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845655" y="3285635"/>
            <a:ext cx="3405066" cy="2207051"/>
            <a:chOff x="0" y="0"/>
            <a:chExt cx="7620000" cy="49390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729279" y="3499607"/>
            <a:ext cx="363781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Bagaimana kendala yang dialami ketika membuat PC rakitan 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040407" y="1965657"/>
            <a:ext cx="3405066" cy="2207051"/>
            <a:chOff x="0" y="0"/>
            <a:chExt cx="7620000" cy="4939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933215" y="2184522"/>
            <a:ext cx="3619518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Informasi apa saja yang dibutuhkan sebelum merakit PC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95673" y="787739"/>
            <a:ext cx="8068549" cy="136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55"/>
              </a:lnSpc>
            </a:pPr>
            <a:r>
              <a:rPr lang="en-US" sz="7968">
                <a:solidFill>
                  <a:srgbClr val="FFFFFF"/>
                </a:solidFill>
                <a:latin typeface="Prompt Bold Bold"/>
              </a:rPr>
              <a:t>QUESTION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56474" y="5492685"/>
            <a:ext cx="3405066" cy="2207051"/>
            <a:chOff x="0" y="0"/>
            <a:chExt cx="7620000" cy="4939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905949" y="5650554"/>
            <a:ext cx="2906115" cy="184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FFFFFF"/>
                </a:solidFill>
                <a:latin typeface="Open Sans"/>
              </a:rPr>
              <a:t>bagaimana proses anda melakukan rakit PC</a:t>
            </a:r>
          </a:p>
          <a:p>
            <a:pPr algn="ctr">
              <a:lnSpc>
                <a:spcPts val="3687"/>
              </a:lnSpc>
              <a:spcBef>
                <a:spcPct val="0"/>
              </a:spcBef>
            </a:pPr>
            <a:endParaRPr lang="en-US" sz="2634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6424881" y="7051249"/>
            <a:ext cx="3405066" cy="2207051"/>
            <a:chOff x="0" y="0"/>
            <a:chExt cx="7620000" cy="49390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6538180" y="7253107"/>
            <a:ext cx="3178469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Mengapa bergabung dengan komunitas atau forum itu?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040407" y="5492685"/>
            <a:ext cx="3405066" cy="2207051"/>
            <a:chOff x="0" y="0"/>
            <a:chExt cx="7620000" cy="49390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0000" cy="4939030"/>
            </a:xfrm>
            <a:custGeom>
              <a:avLst/>
              <a:gdLst/>
              <a:ahLst/>
              <a:cxnLst/>
              <a:rect l="l" t="t" r="r" b="b"/>
              <a:pathLst>
                <a:path w="7620000" h="4939030">
                  <a:moveTo>
                    <a:pt x="0" y="0"/>
                  </a:moveTo>
                  <a:lnTo>
                    <a:pt x="0" y="4102100"/>
                  </a:lnTo>
                  <a:lnTo>
                    <a:pt x="0" y="4409440"/>
                  </a:lnTo>
                  <a:lnTo>
                    <a:pt x="5852160" y="4409440"/>
                  </a:lnTo>
                  <a:lnTo>
                    <a:pt x="6070600" y="4939030"/>
                  </a:lnTo>
                  <a:lnTo>
                    <a:pt x="6287770" y="4409440"/>
                  </a:lnTo>
                  <a:lnTo>
                    <a:pt x="7620000" y="4409440"/>
                  </a:lnTo>
                  <a:lnTo>
                    <a:pt x="7620000" y="4102100"/>
                  </a:lnTo>
                  <a:lnTo>
                    <a:pt x="76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493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933147" y="5650554"/>
            <a:ext cx="361958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 Ekspektasi terkait media informasi yang ideal mengenai PC rakitan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565372" y="8363494"/>
            <a:ext cx="3445257" cy="3445257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505" r="8947" b="1626"/>
          <a:stretch>
            <a:fillRect/>
          </a:stretch>
        </p:blipFill>
        <p:spPr>
          <a:xfrm>
            <a:off x="-740488" y="0"/>
            <a:ext cx="10837654" cy="1093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5880464" y="-1257300"/>
            <a:ext cx="3445257" cy="344525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084079" y="8564372"/>
            <a:ext cx="3445257" cy="344525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056730" y="4110990"/>
            <a:ext cx="5771806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rompt Bold Bold"/>
              </a:rPr>
              <a:t>OUR PARTICIPANTS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8404" y="8652077"/>
            <a:ext cx="3269846" cy="326984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97173" y="1028700"/>
            <a:ext cx="8462127" cy="4543804"/>
            <a:chOff x="0" y="0"/>
            <a:chExt cx="11282837" cy="6058405"/>
          </a:xfrm>
        </p:grpSpPr>
        <p:sp>
          <p:nvSpPr>
            <p:cNvPr id="5" name="TextBox 5"/>
            <p:cNvSpPr txBox="1"/>
            <p:nvPr/>
          </p:nvSpPr>
          <p:spPr>
            <a:xfrm>
              <a:off x="0" y="171450"/>
              <a:ext cx="11282837" cy="2092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75"/>
                </a:lnSpc>
              </a:pPr>
              <a:r>
                <a:rPr lang="en-US" sz="8875" spc="-88">
                  <a:solidFill>
                    <a:srgbClr val="FFFFFF"/>
                  </a:solidFill>
                  <a:latin typeface="Prompt Bold"/>
                </a:rPr>
                <a:t>ARJUN</a:t>
              </a:r>
            </a:p>
            <a:p>
              <a:pPr>
                <a:lnSpc>
                  <a:spcPts val="3328"/>
                </a:lnSpc>
              </a:pPr>
              <a:r>
                <a:rPr lang="en-US" sz="3328" spc="-33">
                  <a:solidFill>
                    <a:srgbClr val="FFFFFF"/>
                  </a:solidFill>
                  <a:latin typeface="Prompt Bold Bold"/>
                </a:rPr>
                <a:t>20, Mahasiswa, Surabaya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57963"/>
              <a:ext cx="9175132" cy="310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59"/>
                </a:lnSpc>
              </a:pPr>
              <a:r>
                <a:rPr lang="en-US" sz="3328">
                  <a:solidFill>
                    <a:srgbClr val="FFFFFF"/>
                  </a:solidFill>
                  <a:latin typeface="Prompt Light Bold Italics"/>
                </a:rPr>
                <a:t>"... PC kan gamurah yaa, jadi harus kenal diri sendiri dulu untuk membuat pc yang produktif,</a:t>
              </a:r>
              <a:r>
                <a:rPr lang="en-US" sz="1331">
                  <a:solidFill>
                    <a:srgbClr val="FFFFFF"/>
                  </a:solidFill>
                  <a:latin typeface="Arimo Bold Italics"/>
                </a:rPr>
                <a:t> efektif dan efisien ... "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634923" y="463954"/>
            <a:ext cx="3269846" cy="3269846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628374" y="8383182"/>
            <a:ext cx="3269846" cy="3269846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653077" y="463954"/>
            <a:ext cx="3269846" cy="326984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27903" y="1333718"/>
            <a:ext cx="7082148" cy="708211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0293" r="-3776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991600" y="6450538"/>
            <a:ext cx="9144000" cy="2362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2"/>
              </a:lnSpc>
            </a:pPr>
            <a:r>
              <a:rPr lang="en-US" sz="2594" dirty="0">
                <a:solidFill>
                  <a:srgbClr val="FFFFFF"/>
                </a:solidFill>
                <a:latin typeface="Open Sans"/>
              </a:rPr>
              <a:t>: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Merupakan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salah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satu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rekan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yang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mulai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tertarik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dalam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PC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rakitan</a:t>
            </a:r>
            <a:endParaRPr lang="en-US" sz="2594" dirty="0">
              <a:solidFill>
                <a:srgbClr val="FFFFFF"/>
              </a:solidFill>
              <a:latin typeface="Open Sans"/>
            </a:endParaRPr>
          </a:p>
          <a:p>
            <a:pPr algn="just">
              <a:lnSpc>
                <a:spcPts val="3632"/>
              </a:lnSpc>
            </a:pPr>
            <a:r>
              <a:rPr lang="en-US" sz="2594" dirty="0">
                <a:solidFill>
                  <a:srgbClr val="FFFFFF"/>
                </a:solidFill>
                <a:latin typeface="Open Sans"/>
              </a:rPr>
              <a:t>: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Teman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satu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594" dirty="0" err="1">
                <a:solidFill>
                  <a:srgbClr val="FFFFFF"/>
                </a:solidFill>
                <a:latin typeface="Open Sans"/>
              </a:rPr>
              <a:t>sekolah</a:t>
            </a:r>
            <a:r>
              <a:rPr lang="en-US" sz="2594" dirty="0">
                <a:solidFill>
                  <a:srgbClr val="FFFFFF"/>
                </a:solidFill>
                <a:latin typeface="Open Sans"/>
              </a:rPr>
              <a:t> SMA</a:t>
            </a:r>
          </a:p>
          <a:p>
            <a:pPr algn="just">
              <a:lnSpc>
                <a:spcPts val="3632"/>
              </a:lnSpc>
            </a:pPr>
            <a:r>
              <a:rPr lang="en-US" sz="2496" dirty="0">
                <a:solidFill>
                  <a:srgbClr val="FFFFFF"/>
                </a:solidFill>
                <a:latin typeface="Open Sans"/>
              </a:rPr>
              <a:t>: 20 </a:t>
            </a:r>
            <a:r>
              <a:rPr lang="en-US" sz="2496" dirty="0" err="1">
                <a:solidFill>
                  <a:srgbClr val="FFFFFF"/>
                </a:solidFill>
                <a:latin typeface="Open Sans"/>
              </a:rPr>
              <a:t>Maret</a:t>
            </a:r>
            <a:r>
              <a:rPr lang="en-US" sz="2496" dirty="0">
                <a:solidFill>
                  <a:srgbClr val="FFFFFF"/>
                </a:solidFill>
                <a:latin typeface="Open Sans"/>
              </a:rPr>
              <a:t> 2020</a:t>
            </a:r>
          </a:p>
          <a:p>
            <a:pPr algn="just">
              <a:lnSpc>
                <a:spcPts val="3632"/>
              </a:lnSpc>
              <a:spcBef>
                <a:spcPct val="0"/>
              </a:spcBef>
            </a:pPr>
            <a:r>
              <a:rPr lang="en-US" sz="2496" dirty="0">
                <a:solidFill>
                  <a:srgbClr val="FFFFFF"/>
                </a:solidFill>
                <a:latin typeface="Open Sans"/>
              </a:rPr>
              <a:t>: ZOOM Meeting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0051" y="6450538"/>
            <a:ext cx="10097220" cy="231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4" dirty="0">
                <a:solidFill>
                  <a:srgbClr val="132D7D"/>
                </a:solidFill>
                <a:latin typeface="Open Sans Bold"/>
              </a:rPr>
              <a:t>Why</a:t>
            </a:r>
          </a:p>
          <a:p>
            <a:pPr algn="just">
              <a:lnSpc>
                <a:spcPts val="3687"/>
              </a:lnSpc>
            </a:pPr>
            <a:endParaRPr lang="en-US" sz="2634" dirty="0">
              <a:solidFill>
                <a:srgbClr val="132D7D"/>
              </a:solidFill>
              <a:latin typeface="Open Sans Bold"/>
            </a:endParaRPr>
          </a:p>
          <a:p>
            <a:pPr algn="just">
              <a:lnSpc>
                <a:spcPts val="3687"/>
              </a:lnSpc>
            </a:pPr>
            <a:r>
              <a:rPr lang="en-US" sz="2634" dirty="0">
                <a:solidFill>
                  <a:srgbClr val="132D7D"/>
                </a:solidFill>
                <a:latin typeface="Open Sans Bold"/>
              </a:rPr>
              <a:t>How </a:t>
            </a:r>
          </a:p>
          <a:p>
            <a:pPr algn="just">
              <a:lnSpc>
                <a:spcPts val="3687"/>
              </a:lnSpc>
            </a:pPr>
            <a:r>
              <a:rPr lang="en-US" sz="2634" dirty="0">
                <a:solidFill>
                  <a:srgbClr val="132D7D"/>
                </a:solidFill>
                <a:latin typeface="Open Sans Bold"/>
              </a:rPr>
              <a:t>When</a:t>
            </a:r>
          </a:p>
          <a:p>
            <a:pPr algn="just">
              <a:lnSpc>
                <a:spcPts val="3687"/>
              </a:lnSpc>
              <a:spcBef>
                <a:spcPct val="0"/>
              </a:spcBef>
            </a:pPr>
            <a:r>
              <a:rPr lang="en-US" sz="2634" dirty="0">
                <a:solidFill>
                  <a:srgbClr val="132D7D"/>
                </a:solidFill>
                <a:latin typeface="Open Sans Bold"/>
              </a:rPr>
              <a:t>Where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D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8404" y="8652077"/>
            <a:ext cx="3269846" cy="326984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61442" y="-1170969"/>
            <a:ext cx="3269846" cy="326984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8595172" cy="4561205"/>
            <a:chOff x="0" y="0"/>
            <a:chExt cx="11460229" cy="6081607"/>
          </a:xfrm>
        </p:grpSpPr>
        <p:sp>
          <p:nvSpPr>
            <p:cNvPr id="7" name="TextBox 7"/>
            <p:cNvSpPr txBox="1"/>
            <p:nvPr/>
          </p:nvSpPr>
          <p:spPr>
            <a:xfrm>
              <a:off x="0" y="161925"/>
              <a:ext cx="11460229" cy="2255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799" spc="-87">
                  <a:solidFill>
                    <a:srgbClr val="FFFFFF"/>
                  </a:solidFill>
                  <a:latin typeface="Prompt Bold"/>
                </a:rPr>
                <a:t>AZIZ</a:t>
              </a:r>
            </a:p>
            <a:p>
              <a:pPr>
                <a:lnSpc>
                  <a:spcPts val="4200"/>
                </a:lnSpc>
              </a:pPr>
              <a:r>
                <a:rPr lang="en-US" sz="4200" spc="-42">
                  <a:solidFill>
                    <a:srgbClr val="FFFFFF"/>
                  </a:solidFill>
                  <a:latin typeface="Prompt Bold"/>
                </a:rPr>
                <a:t>21, Mahasiswa, Surabaya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018367"/>
              <a:ext cx="9319387" cy="3063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Prompt Light Bold Italics"/>
                </a:rPr>
                <a:t>"..enaknya rakit pc tuh harus belajar,gabisa semena mena masang karena semuanya harus selaras dan harus seimbang.."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735531" y="8972550"/>
            <a:ext cx="3269846" cy="3269846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653077" y="463954"/>
            <a:ext cx="3269846" cy="326984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493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524779" y="1776253"/>
            <a:ext cx="6734521" cy="6734494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8424" r="-6410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627706" y="6127573"/>
            <a:ext cx="8876291" cy="1944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0"/>
              </a:lnSpc>
            </a:pPr>
            <a:r>
              <a:rPr lang="en-US" sz="2257" dirty="0">
                <a:solidFill>
                  <a:srgbClr val="FFFFFF"/>
                </a:solidFill>
                <a:latin typeface="Open Sans"/>
              </a:rPr>
              <a:t>: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Sudah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Pernah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Merakit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PC dan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menjadi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tempat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berkonsultasi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bagi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teman-temannya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untuk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troubleshoot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jika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ada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yang error</a:t>
            </a:r>
          </a:p>
          <a:p>
            <a:pPr algn="just">
              <a:lnSpc>
                <a:spcPts val="3160"/>
              </a:lnSpc>
            </a:pPr>
            <a:r>
              <a:rPr lang="en-US" sz="2257" dirty="0">
                <a:solidFill>
                  <a:srgbClr val="FFFFFF"/>
                </a:solidFill>
                <a:latin typeface="Open Sans"/>
              </a:rPr>
              <a:t>: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Teman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satu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komunitas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Game</a:t>
            </a:r>
          </a:p>
          <a:p>
            <a:pPr algn="just">
              <a:lnSpc>
                <a:spcPts val="3160"/>
              </a:lnSpc>
            </a:pPr>
            <a:r>
              <a:rPr lang="en-US" sz="2257" dirty="0">
                <a:solidFill>
                  <a:srgbClr val="FFFFFF"/>
                </a:solidFill>
                <a:latin typeface="Open Sans"/>
              </a:rPr>
              <a:t>: 20 </a:t>
            </a:r>
            <a:r>
              <a:rPr lang="en-US" sz="2257" dirty="0" err="1">
                <a:solidFill>
                  <a:srgbClr val="FFFFFF"/>
                </a:solidFill>
                <a:latin typeface="Open Sans"/>
              </a:rPr>
              <a:t>Maret</a:t>
            </a:r>
            <a:r>
              <a:rPr lang="en-US" sz="2257" dirty="0">
                <a:solidFill>
                  <a:srgbClr val="FFFFFF"/>
                </a:solidFill>
                <a:latin typeface="Open Sans"/>
              </a:rPr>
              <a:t> 2020</a:t>
            </a:r>
          </a:p>
          <a:p>
            <a:pPr algn="just">
              <a:lnSpc>
                <a:spcPts val="3160"/>
              </a:lnSpc>
              <a:spcBef>
                <a:spcPct val="0"/>
              </a:spcBef>
            </a:pPr>
            <a:r>
              <a:rPr lang="en-US" sz="2257" dirty="0">
                <a:solidFill>
                  <a:srgbClr val="FFFFFF"/>
                </a:solidFill>
                <a:latin typeface="Open Sans"/>
              </a:rPr>
              <a:t>: ZOOM Meeting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400" y="6040754"/>
            <a:ext cx="8902657" cy="204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1"/>
              </a:lnSpc>
            </a:pPr>
            <a:r>
              <a:rPr lang="en-US" sz="2322" dirty="0">
                <a:solidFill>
                  <a:srgbClr val="CD4939"/>
                </a:solidFill>
                <a:latin typeface="Open Sans Bold"/>
              </a:rPr>
              <a:t>Why</a:t>
            </a:r>
          </a:p>
          <a:p>
            <a:pPr algn="just">
              <a:lnSpc>
                <a:spcPts val="3251"/>
              </a:lnSpc>
            </a:pPr>
            <a:endParaRPr lang="en-US" sz="2322" dirty="0">
              <a:solidFill>
                <a:srgbClr val="CD4939"/>
              </a:solidFill>
              <a:latin typeface="Open Sans Bold"/>
            </a:endParaRPr>
          </a:p>
          <a:p>
            <a:pPr algn="just">
              <a:lnSpc>
                <a:spcPts val="3251"/>
              </a:lnSpc>
            </a:pPr>
            <a:r>
              <a:rPr lang="en-US" sz="2322" dirty="0">
                <a:solidFill>
                  <a:srgbClr val="CD4939"/>
                </a:solidFill>
                <a:latin typeface="Open Sans Bold"/>
              </a:rPr>
              <a:t>How </a:t>
            </a:r>
          </a:p>
          <a:p>
            <a:pPr algn="just">
              <a:lnSpc>
                <a:spcPts val="3251"/>
              </a:lnSpc>
            </a:pPr>
            <a:r>
              <a:rPr lang="en-US" sz="2322" dirty="0">
                <a:solidFill>
                  <a:srgbClr val="CD4939"/>
                </a:solidFill>
                <a:latin typeface="Open Sans Bold"/>
              </a:rPr>
              <a:t>When</a:t>
            </a:r>
          </a:p>
          <a:p>
            <a:pPr algn="just">
              <a:lnSpc>
                <a:spcPts val="3251"/>
              </a:lnSpc>
              <a:spcBef>
                <a:spcPct val="0"/>
              </a:spcBef>
            </a:pPr>
            <a:r>
              <a:rPr lang="en-US" sz="2322" dirty="0">
                <a:solidFill>
                  <a:srgbClr val="CD4939"/>
                </a:solidFill>
                <a:latin typeface="Open Sans Bold"/>
              </a:rPr>
              <a:t>Where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43604" y="720105"/>
            <a:ext cx="3549544" cy="3549544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872343" y="8897921"/>
            <a:ext cx="3549544" cy="3549544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13084" y="2232945"/>
            <a:ext cx="6665003" cy="666497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8260" r="-3111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499768" y="-746072"/>
            <a:ext cx="3549544" cy="35495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44617" y="1028700"/>
            <a:ext cx="9357835" cy="5012690"/>
            <a:chOff x="0" y="0"/>
            <a:chExt cx="12477113" cy="66835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61925"/>
              <a:ext cx="12477113" cy="285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800" spc="-88" dirty="0">
                  <a:solidFill>
                    <a:srgbClr val="FFFFFF"/>
                  </a:solidFill>
                  <a:latin typeface="Prompt Bold"/>
                </a:rPr>
                <a:t>REZA </a:t>
              </a:r>
            </a:p>
            <a:p>
              <a:pPr>
                <a:lnSpc>
                  <a:spcPts val="3900"/>
                </a:lnSpc>
              </a:pPr>
              <a:r>
                <a:rPr lang="en-US" sz="3900" b="1" spc="-39" dirty="0">
                  <a:solidFill>
                    <a:srgbClr val="FFFFFF"/>
                  </a:solidFill>
                  <a:latin typeface="Livvic Bold"/>
                </a:rPr>
                <a:t>31,Bapenda Prov </a:t>
              </a:r>
              <a:r>
                <a:rPr lang="en-US" sz="3900" b="1" spc="-39" dirty="0" err="1">
                  <a:solidFill>
                    <a:srgbClr val="FFFFFF"/>
                  </a:solidFill>
                  <a:latin typeface="Livvic Bold"/>
                </a:rPr>
                <a:t>Jatim</a:t>
              </a:r>
              <a:r>
                <a:rPr lang="en-US" sz="3900" b="1" spc="-39" dirty="0">
                  <a:solidFill>
                    <a:srgbClr val="FFFFFF"/>
                  </a:solidFill>
                  <a:latin typeface="Livvic Bold"/>
                </a:rPr>
                <a:t> Sub </a:t>
              </a:r>
              <a:r>
                <a:rPr lang="en-US" sz="3900" b="1" spc="-39" dirty="0" err="1">
                  <a:solidFill>
                    <a:srgbClr val="FFFFFF"/>
                  </a:solidFill>
                  <a:latin typeface="Livvic Bold"/>
                </a:rPr>
                <a:t>Bidang</a:t>
              </a:r>
              <a:r>
                <a:rPr lang="en-US" sz="3900" b="1" spc="-39" dirty="0">
                  <a:solidFill>
                    <a:srgbClr val="FFFFFF"/>
                  </a:solidFill>
                  <a:latin typeface="Livvic Bold"/>
                </a:rPr>
                <a:t> </a:t>
              </a:r>
              <a:r>
                <a:rPr lang="en-US" sz="3900" b="1" spc="-39" dirty="0" err="1">
                  <a:solidFill>
                    <a:srgbClr val="FFFFFF"/>
                  </a:solidFill>
                  <a:latin typeface="Livvic Bold"/>
                </a:rPr>
                <a:t>PTIP,Surabaya</a:t>
              </a:r>
              <a:r>
                <a:rPr lang="en-US" sz="3900" b="1" spc="-39" dirty="0">
                  <a:solidFill>
                    <a:srgbClr val="FFFFFF"/>
                  </a:solidFill>
                  <a:latin typeface="Livvic Bold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20347"/>
              <a:ext cx="10146311" cy="3063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Prompt Light Bold Italics"/>
                </a:rPr>
                <a:t>"Orang belajar itu harus jatuh, Belajar naik mobil harus nabrak,Belajar main PC harus rusak"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44617" y="6478775"/>
            <a:ext cx="8784536" cy="199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7"/>
              </a:lnSpc>
            </a:pPr>
            <a:r>
              <a:rPr lang="en-US" sz="2334">
                <a:solidFill>
                  <a:srgbClr val="FFFFFF"/>
                </a:solidFill>
                <a:latin typeface="Open Sans"/>
              </a:rPr>
              <a:t>: Sudah lama berkecimpung di kompetisi Overclocking sejak 2005,  bekerja di Bapenda Jatim di bidang IT</a:t>
            </a:r>
          </a:p>
          <a:p>
            <a:pPr algn="just">
              <a:lnSpc>
                <a:spcPts val="3267"/>
              </a:lnSpc>
            </a:pPr>
            <a:r>
              <a:rPr lang="en-US" sz="2334">
                <a:solidFill>
                  <a:srgbClr val="FFFFFF"/>
                </a:solidFill>
                <a:latin typeface="Open Sans"/>
              </a:rPr>
              <a:t>: Teman Komunitas PC Rakitan , Komunitas IMKG</a:t>
            </a:r>
          </a:p>
          <a:p>
            <a:pPr algn="just">
              <a:lnSpc>
                <a:spcPts val="3127"/>
              </a:lnSpc>
            </a:pPr>
            <a:r>
              <a:rPr lang="en-US" sz="2234">
                <a:solidFill>
                  <a:srgbClr val="FFFFFF"/>
                </a:solidFill>
                <a:latin typeface="Open Sans"/>
              </a:rPr>
              <a:t>: 20 Maret 2020</a:t>
            </a:r>
          </a:p>
          <a:p>
            <a:pPr algn="just">
              <a:lnSpc>
                <a:spcPts val="3127"/>
              </a:lnSpc>
              <a:spcBef>
                <a:spcPct val="0"/>
              </a:spcBef>
            </a:pPr>
            <a:r>
              <a:rPr lang="en-US" sz="2234">
                <a:solidFill>
                  <a:srgbClr val="FFFFFF"/>
                </a:solidFill>
                <a:latin typeface="Open Sans"/>
              </a:rPr>
              <a:t>: ZOOM Meeting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400" y="6478775"/>
            <a:ext cx="8872343" cy="203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314" dirty="0">
                <a:solidFill>
                  <a:srgbClr val="132D7D"/>
                </a:solidFill>
                <a:latin typeface="Open Sans Bold"/>
              </a:rPr>
              <a:t>Why</a:t>
            </a:r>
          </a:p>
          <a:p>
            <a:pPr algn="just">
              <a:lnSpc>
                <a:spcPts val="3240"/>
              </a:lnSpc>
            </a:pPr>
            <a:endParaRPr lang="en-US" sz="2314" dirty="0">
              <a:solidFill>
                <a:srgbClr val="132D7D"/>
              </a:solidFill>
              <a:latin typeface="Open Sans Bold"/>
            </a:endParaRPr>
          </a:p>
          <a:p>
            <a:pPr algn="just">
              <a:lnSpc>
                <a:spcPts val="3240"/>
              </a:lnSpc>
            </a:pPr>
            <a:r>
              <a:rPr lang="en-US" sz="2314" dirty="0">
                <a:solidFill>
                  <a:srgbClr val="132D7D"/>
                </a:solidFill>
                <a:latin typeface="Open Sans Bold"/>
              </a:rPr>
              <a:t>How </a:t>
            </a:r>
          </a:p>
          <a:p>
            <a:pPr algn="just">
              <a:lnSpc>
                <a:spcPts val="3240"/>
              </a:lnSpc>
            </a:pPr>
            <a:r>
              <a:rPr lang="en-US" sz="2314" dirty="0">
                <a:solidFill>
                  <a:srgbClr val="132D7D"/>
                </a:solidFill>
                <a:latin typeface="Open Sans Bold"/>
              </a:rPr>
              <a:t>When</a:t>
            </a:r>
          </a:p>
          <a:p>
            <a:pPr algn="just">
              <a:lnSpc>
                <a:spcPts val="3240"/>
              </a:lnSpc>
              <a:spcBef>
                <a:spcPct val="0"/>
              </a:spcBef>
            </a:pPr>
            <a:r>
              <a:rPr lang="en-US" sz="2314" dirty="0">
                <a:solidFill>
                  <a:srgbClr val="132D7D"/>
                </a:solidFill>
                <a:latin typeface="Open Sans Bold"/>
              </a:rPr>
              <a:t>Where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4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7362" b="17362"/>
          <a:stretch>
            <a:fillRect/>
          </a:stretch>
        </p:blipFill>
        <p:spPr>
          <a:xfrm>
            <a:off x="-1515044" y="0"/>
            <a:ext cx="11902669" cy="109347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664997" y="8564372"/>
            <a:ext cx="3445257" cy="3445257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32D7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98254" y="-1257300"/>
            <a:ext cx="3444296" cy="313887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E50A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099251" y="7805089"/>
            <a:ext cx="3445257" cy="344525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958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73178" y="3362419"/>
            <a:ext cx="6329914" cy="337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11"/>
              </a:lnSpc>
            </a:pPr>
            <a:r>
              <a:rPr lang="en-US" sz="9650">
                <a:solidFill>
                  <a:srgbClr val="FFFFFF"/>
                </a:solidFill>
                <a:latin typeface="Prompt Bold Bold"/>
              </a:rPr>
              <a:t>EMPHATY MAPS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543</Words>
  <Application>Microsoft Office PowerPoint</Application>
  <PresentationFormat>Custom</PresentationFormat>
  <Paragraphs>102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Prompt Bold Bold</vt:lpstr>
      <vt:lpstr>Livvic Bold</vt:lpstr>
      <vt:lpstr>Prompt Bold</vt:lpstr>
      <vt:lpstr>Prompt Light</vt:lpstr>
      <vt:lpstr>Arial</vt:lpstr>
      <vt:lpstr>Prompt Bold Bold Italics</vt:lpstr>
      <vt:lpstr>Prompt Light Bold</vt:lpstr>
      <vt:lpstr>Prompt Light Bold Italics</vt:lpstr>
      <vt:lpstr>Open Sans Bold Italics</vt:lpstr>
      <vt:lpstr>Calibri</vt:lpstr>
      <vt:lpstr>Arimo Bold Italics</vt:lpstr>
      <vt:lpstr>Prompt Light Italics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FINDING</dc:title>
  <cp:lastModifiedBy>Berlyan Permata Sukma(572031)</cp:lastModifiedBy>
  <cp:revision>3</cp:revision>
  <dcterms:created xsi:type="dcterms:W3CDTF">2006-08-16T00:00:00Z</dcterms:created>
  <dcterms:modified xsi:type="dcterms:W3CDTF">2021-03-24T14:05:32Z</dcterms:modified>
  <dc:identifier>DAEZlNjmA6g</dc:identifier>
</cp:coreProperties>
</file>